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7"/>
  </p:notesMasterIdLst>
  <p:sldIdLst>
    <p:sldId id="256" r:id="rId2"/>
    <p:sldId id="301" r:id="rId3"/>
    <p:sldId id="302" r:id="rId4"/>
    <p:sldId id="304" r:id="rId5"/>
    <p:sldId id="303" r:id="rId6"/>
    <p:sldId id="258" r:id="rId7"/>
    <p:sldId id="259" r:id="rId8"/>
    <p:sldId id="321" r:id="rId9"/>
    <p:sldId id="323" r:id="rId10"/>
    <p:sldId id="268" r:id="rId11"/>
    <p:sldId id="322" r:id="rId12"/>
    <p:sldId id="324" r:id="rId13"/>
    <p:sldId id="325" r:id="rId14"/>
    <p:sldId id="326" r:id="rId15"/>
    <p:sldId id="305"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FF66"/>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92" d="100"/>
          <a:sy n="92" d="100"/>
        </p:scale>
        <p:origin x="-81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32D5B3-D91B-5041-BA8E-96E81ED4F5B1}" type="datetimeFigureOut">
              <a:rPr lang="en-US" smtClean="0"/>
              <a:pPr/>
              <a:t>12/4/14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0BF013-090A-6542-BAF0-B6B843C43A6A}"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082918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10BF013-090A-6542-BAF0-B6B843C43A6A}" type="slidenum">
              <a:rPr lang="en-US" smtClean="0"/>
              <a:pPr/>
              <a:t>1</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13534148"/>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0BF013-090A-6542-BAF0-B6B843C43A6A}" type="slidenum">
              <a:rPr lang="en-US" smtClean="0"/>
              <a:pPr/>
              <a:t>2</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35080685"/>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0BF013-090A-6542-BAF0-B6B843C43A6A}" type="slidenum">
              <a:rPr lang="en-US" smtClean="0"/>
              <a:pPr/>
              <a:t>3</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16358494"/>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0BF013-090A-6542-BAF0-B6B843C43A6A}" type="slidenum">
              <a:rPr lang="en-US" smtClean="0"/>
              <a:pPr/>
              <a:t>4</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99982245"/>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0BF013-090A-6542-BAF0-B6B843C43A6A}" type="slidenum">
              <a:rPr lang="en-US" smtClean="0"/>
              <a:pPr/>
              <a:t>5</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33297787"/>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10"/>
          </p:nvPr>
        </p:nvSpPr>
        <p:spPr/>
        <p:txBody>
          <a:bodyPr/>
          <a:lstStyle/>
          <a:p>
            <a:fld id="{710BF013-090A-6542-BAF0-B6B843C43A6A}" type="slidenum">
              <a:rPr lang="en-US" smtClean="0"/>
              <a:pPr/>
              <a:t>15</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71673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1CBD41-B24A-A849-B3DB-A3C5C22DE564}" type="datetimeFigureOut">
              <a:rPr lang="en-US" smtClean="0"/>
              <a:pPr/>
              <a:t>12/4/14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7A899-0D18-7B4E-8A91-55635F263537}"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37106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1CBD41-B24A-A849-B3DB-A3C5C22DE564}" type="datetimeFigureOut">
              <a:rPr lang="en-US" smtClean="0"/>
              <a:pPr/>
              <a:t>12/4/14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7A899-0D18-7B4E-8A91-55635F263537}"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82395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1CBD41-B24A-A849-B3DB-A3C5C22DE564}" type="datetimeFigureOut">
              <a:rPr lang="en-US" smtClean="0"/>
              <a:pPr/>
              <a:t>12/4/14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7A899-0D18-7B4E-8A91-55635F263537}"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0732611"/>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1CBD41-B24A-A849-B3DB-A3C5C22DE564}" type="datetimeFigureOut">
              <a:rPr lang="en-US" smtClean="0"/>
              <a:pPr/>
              <a:t>12/4/14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7A899-0D18-7B4E-8A91-55635F263537}"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4687051"/>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1CBD41-B24A-A849-B3DB-A3C5C22DE564}" type="datetimeFigureOut">
              <a:rPr lang="en-US" smtClean="0"/>
              <a:pPr/>
              <a:t>12/4/14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7A899-0D18-7B4E-8A91-55635F263537}"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08880838"/>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1CBD41-B24A-A849-B3DB-A3C5C22DE564}" type="datetimeFigureOut">
              <a:rPr lang="en-US" smtClean="0"/>
              <a:pPr/>
              <a:t>12/4/14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27A899-0D18-7B4E-8A91-55635F263537}"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84590536"/>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1CBD41-B24A-A849-B3DB-A3C5C22DE564}" type="datetimeFigureOut">
              <a:rPr lang="en-US" smtClean="0"/>
              <a:pPr/>
              <a:t>12/4/14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27A899-0D18-7B4E-8A91-55635F263537}"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72054015"/>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1CBD41-B24A-A849-B3DB-A3C5C22DE564}" type="datetimeFigureOut">
              <a:rPr lang="en-US" smtClean="0"/>
              <a:pPr/>
              <a:t>12/4/14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27A899-0D18-7B4E-8A91-55635F263537}"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57235384"/>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1CBD41-B24A-A849-B3DB-A3C5C22DE564}" type="datetimeFigureOut">
              <a:rPr lang="en-US" smtClean="0"/>
              <a:pPr/>
              <a:t>12/4/14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27A899-0D18-7B4E-8A91-55635F263537}"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61614250"/>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1CBD41-B24A-A849-B3DB-A3C5C22DE564}" type="datetimeFigureOut">
              <a:rPr lang="en-US" smtClean="0"/>
              <a:pPr/>
              <a:t>12/4/14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27A899-0D18-7B4E-8A91-55635F263537}"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37757020"/>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1CBD41-B24A-A849-B3DB-A3C5C22DE564}" type="datetimeFigureOut">
              <a:rPr lang="en-US" smtClean="0"/>
              <a:pPr/>
              <a:t>12/4/14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27A899-0D18-7B4E-8A91-55635F263537}"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492125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alphaModFix amt="25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1CBD41-B24A-A849-B3DB-A3C5C22DE564}" type="datetimeFigureOut">
              <a:rPr lang="en-US" smtClean="0"/>
              <a:pPr/>
              <a:t>12/4/14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27A899-0D18-7B4E-8A91-55635F263537}"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49679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9.xml"/><Relationship Id="rId2"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4.jpeg"/><Relationship Id="rId3" Type="http://schemas.openxmlformats.org/officeDocument/2006/relationships/image" Target="../media/image2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jpe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6.jpeg"/><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1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Gifted Hands</a:t>
            </a:r>
            <a:endParaRPr lang="en-US"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Subtitle 2"/>
          <p:cNvSpPr>
            <a:spLocks noGrp="1"/>
          </p:cNvSpPr>
          <p:nvPr>
            <p:ph type="subTitle" idx="1"/>
          </p:nvPr>
        </p:nvSpPr>
        <p:spPr/>
        <p:txBody>
          <a:bodyPr>
            <a:normAutofit/>
          </a:bodyPr>
          <a:lstStyle/>
          <a:p>
            <a:r>
              <a:rPr lang="en-US" dirty="0" smtClean="0">
                <a:solidFill>
                  <a:schemeClr val="accent6">
                    <a:lumMod val="50000"/>
                  </a:schemeClr>
                </a:solidFill>
              </a:rPr>
              <a:t>By Dr. Ben Carson</a:t>
            </a:r>
          </a:p>
          <a:p>
            <a:r>
              <a:rPr lang="en-US" sz="1700" dirty="0" smtClean="0">
                <a:solidFill>
                  <a:schemeClr val="bg1">
                    <a:lumMod val="50000"/>
                  </a:schemeClr>
                </a:solidFill>
              </a:rPr>
              <a:t>Modified by Ms. </a:t>
            </a:r>
            <a:r>
              <a:rPr lang="en-US" sz="1700" dirty="0" err="1" smtClean="0">
                <a:solidFill>
                  <a:schemeClr val="bg1">
                    <a:lumMod val="50000"/>
                  </a:schemeClr>
                </a:solidFill>
              </a:rPr>
              <a:t>Hernández</a:t>
            </a:r>
            <a:r>
              <a:rPr lang="en-US" sz="1700" dirty="0" smtClean="0">
                <a:solidFill>
                  <a:schemeClr val="bg1">
                    <a:lumMod val="50000"/>
                  </a:schemeClr>
                </a:solidFill>
              </a:rPr>
              <a:t>, 2014</a:t>
            </a:r>
          </a:p>
        </p:txBody>
      </p:sp>
      <p:pic>
        <p:nvPicPr>
          <p:cNvPr id="14338" name="Picture 2"/>
          <p:cNvPicPr>
            <a:picLocks noChangeAspect="1" noChangeArrowheads="1"/>
          </p:cNvPicPr>
          <p:nvPr/>
        </p:nvPicPr>
        <p:blipFill>
          <a:blip r:embed="rId3"/>
          <a:srcRect/>
          <a:stretch>
            <a:fillRect/>
          </a:stretch>
        </p:blipFill>
        <p:spPr bwMode="auto">
          <a:xfrm>
            <a:off x="190500" y="431800"/>
            <a:ext cx="1688315" cy="2468934"/>
          </a:xfrm>
          <a:prstGeom prst="rect">
            <a:avLst/>
          </a:prstGeom>
          <a:noFill/>
          <a:ln w="9525">
            <a:noFill/>
            <a:miter lim="800000"/>
            <a:headEnd/>
            <a:tailEnd/>
          </a:ln>
          <a:effectLst/>
        </p:spPr>
      </p:pic>
      <p:pic>
        <p:nvPicPr>
          <p:cNvPr id="14339" name="Picture 3"/>
          <p:cNvPicPr>
            <a:picLocks noChangeAspect="1" noChangeArrowheads="1"/>
          </p:cNvPicPr>
          <p:nvPr/>
        </p:nvPicPr>
        <p:blipFill>
          <a:blip r:embed="rId4"/>
          <a:srcRect/>
          <a:stretch>
            <a:fillRect/>
          </a:stretch>
        </p:blipFill>
        <p:spPr bwMode="auto">
          <a:xfrm>
            <a:off x="7270382" y="4009179"/>
            <a:ext cx="1569445" cy="2518411"/>
          </a:xfrm>
          <a:prstGeom prst="rect">
            <a:avLst/>
          </a:prstGeom>
          <a:noFill/>
          <a:ln w="9525">
            <a:noFill/>
            <a:miter lim="800000"/>
            <a:headEnd/>
            <a:tailEnd/>
          </a:ln>
          <a:effectLst/>
        </p:spPr>
      </p:pic>
      <p:pic>
        <p:nvPicPr>
          <p:cNvPr id="14340" name="Picture 4"/>
          <p:cNvPicPr>
            <a:picLocks noChangeAspect="1" noChangeArrowheads="1"/>
          </p:cNvPicPr>
          <p:nvPr/>
        </p:nvPicPr>
        <p:blipFill>
          <a:blip r:embed="rId5"/>
          <a:srcRect/>
          <a:stretch>
            <a:fillRect/>
          </a:stretch>
        </p:blipFill>
        <p:spPr bwMode="auto">
          <a:xfrm>
            <a:off x="190500" y="4009178"/>
            <a:ext cx="1760080" cy="2518412"/>
          </a:xfrm>
          <a:prstGeom prst="rect">
            <a:avLst/>
          </a:prstGeom>
          <a:noFill/>
          <a:ln w="9525">
            <a:noFill/>
            <a:miter lim="800000"/>
            <a:headEnd/>
            <a:tailEnd/>
          </a:ln>
          <a:effectLst/>
        </p:spPr>
      </p:pic>
      <p:pic>
        <p:nvPicPr>
          <p:cNvPr id="14341" name="Picture 5"/>
          <p:cNvPicPr>
            <a:picLocks noChangeAspect="1" noChangeArrowheads="1"/>
          </p:cNvPicPr>
          <p:nvPr/>
        </p:nvPicPr>
        <p:blipFill>
          <a:blip r:embed="rId6"/>
          <a:srcRect l="25600" t="12800" r="25600" b="9600"/>
          <a:stretch>
            <a:fillRect/>
          </a:stretch>
        </p:blipFill>
        <p:spPr bwMode="auto">
          <a:xfrm>
            <a:off x="7287778" y="414405"/>
            <a:ext cx="1552629" cy="2468934"/>
          </a:xfrm>
          <a:prstGeom prst="rect">
            <a:avLst/>
          </a:prstGeom>
          <a:noFill/>
          <a:ln w="9525">
            <a:noFill/>
            <a:miter lim="800000"/>
            <a:headEnd/>
            <a:tailEnd/>
          </a:ln>
          <a:effec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387776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chemeClr val="accent5">
                <a:lumMod val="40000"/>
                <a:lumOff val="60000"/>
              </a:scheme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100" dirty="0" smtClean="0"/>
              <a:t>Ben Carson</a:t>
            </a:r>
            <a:br>
              <a:rPr lang="en-US" sz="3100" dirty="0" smtClean="0"/>
            </a:br>
            <a:endParaRPr lang="en-US" dirty="0"/>
          </a:p>
        </p:txBody>
      </p:sp>
      <p:sp>
        <p:nvSpPr>
          <p:cNvPr id="18" name="Picture Placeholder 17"/>
          <p:cNvSpPr>
            <a:spLocks noGrp="1"/>
          </p:cNvSpPr>
          <p:nvPr>
            <p:ph type="pic" idx="1"/>
          </p:nvPr>
        </p:nvSpPr>
        <p:spPr/>
      </p:sp>
      <p:sp>
        <p:nvSpPr>
          <p:cNvPr id="14" name="Text Placeholder 13"/>
          <p:cNvSpPr>
            <a:spLocks noGrp="1"/>
          </p:cNvSpPr>
          <p:nvPr>
            <p:ph type="body" sz="half" idx="2"/>
          </p:nvPr>
        </p:nvSpPr>
        <p:spPr>
          <a:xfrm>
            <a:off x="654706" y="5071623"/>
            <a:ext cx="2715028" cy="1447709"/>
          </a:xfrm>
        </p:spPr>
        <p:txBody>
          <a:bodyPr>
            <a:normAutofit/>
          </a:bodyPr>
          <a:lstStyle/>
          <a:p>
            <a:pPr>
              <a:buFont typeface="Arial"/>
              <a:buChar char="•"/>
            </a:pPr>
            <a:r>
              <a:rPr lang="en-US" dirty="0" smtClean="0"/>
              <a:t>Main character/narrator</a:t>
            </a:r>
          </a:p>
          <a:p>
            <a:pPr>
              <a:buFont typeface="Arial"/>
              <a:buChar char="•"/>
            </a:pPr>
            <a:r>
              <a:rPr lang="en-US" dirty="0" smtClean="0"/>
              <a:t>Didn’t always do well in school</a:t>
            </a:r>
          </a:p>
          <a:p>
            <a:pPr>
              <a:buFont typeface="Arial"/>
              <a:buChar char="•"/>
            </a:pPr>
            <a:r>
              <a:rPr lang="en-US" dirty="0" smtClean="0"/>
              <a:t>Had a bad temper</a:t>
            </a:r>
          </a:p>
          <a:p>
            <a:pPr>
              <a:buFont typeface="Arial"/>
              <a:buChar char="•"/>
            </a:pPr>
            <a:r>
              <a:rPr lang="en-US" dirty="0" smtClean="0"/>
              <a:t>Strong faith in God</a:t>
            </a:r>
          </a:p>
          <a:p>
            <a:pPr>
              <a:buFont typeface="Arial"/>
              <a:buChar char="•"/>
            </a:pPr>
            <a:r>
              <a:rPr lang="en-US" dirty="0" smtClean="0"/>
              <a:t>Persevered to meet his goals</a:t>
            </a:r>
          </a:p>
          <a:p>
            <a:endParaRPr lang="en-US" dirty="0"/>
          </a:p>
        </p:txBody>
      </p:sp>
      <p:pic>
        <p:nvPicPr>
          <p:cNvPr id="30722" name="Picture 2"/>
          <p:cNvPicPr>
            <a:picLocks noChangeAspect="1" noChangeArrowheads="1"/>
          </p:cNvPicPr>
          <p:nvPr/>
        </p:nvPicPr>
        <p:blipFill>
          <a:blip r:embed="rId2"/>
          <a:srcRect l="22703" r="16216"/>
          <a:stretch>
            <a:fillRect/>
          </a:stretch>
        </p:blipFill>
        <p:spPr bwMode="auto">
          <a:xfrm flipH="1">
            <a:off x="532933" y="315450"/>
            <a:ext cx="1722088" cy="2882900"/>
          </a:xfrm>
          <a:prstGeom prst="rect">
            <a:avLst/>
          </a:prstGeom>
          <a:noFill/>
          <a:ln w="9525">
            <a:noFill/>
            <a:miter lim="800000"/>
            <a:headEnd/>
            <a:tailEnd/>
          </a:ln>
          <a:effectLst/>
        </p:spPr>
      </p:pic>
      <p:pic>
        <p:nvPicPr>
          <p:cNvPr id="30723" name="Picture 3"/>
          <p:cNvPicPr>
            <a:picLocks noChangeAspect="1" noChangeArrowheads="1"/>
          </p:cNvPicPr>
          <p:nvPr/>
        </p:nvPicPr>
        <p:blipFill>
          <a:blip r:embed="rId3"/>
          <a:srcRect/>
          <a:stretch>
            <a:fillRect/>
          </a:stretch>
        </p:blipFill>
        <p:spPr bwMode="auto">
          <a:xfrm>
            <a:off x="3153451" y="1238080"/>
            <a:ext cx="2302321" cy="2762784"/>
          </a:xfrm>
          <a:prstGeom prst="rect">
            <a:avLst/>
          </a:prstGeom>
          <a:noFill/>
          <a:ln w="9525">
            <a:noFill/>
            <a:miter lim="800000"/>
            <a:headEnd/>
            <a:tailEnd/>
          </a:ln>
          <a:effectLst/>
        </p:spPr>
      </p:pic>
      <p:pic>
        <p:nvPicPr>
          <p:cNvPr id="30724" name="Picture 4"/>
          <p:cNvPicPr>
            <a:picLocks noChangeAspect="1" noChangeArrowheads="1"/>
          </p:cNvPicPr>
          <p:nvPr/>
        </p:nvPicPr>
        <p:blipFill>
          <a:blip r:embed="rId4"/>
          <a:srcRect l="14400" t="4932" r="12000" b="4932"/>
          <a:stretch>
            <a:fillRect/>
          </a:stretch>
        </p:blipFill>
        <p:spPr bwMode="auto">
          <a:xfrm flipH="1">
            <a:off x="6068029" y="1955166"/>
            <a:ext cx="2614401" cy="3116458"/>
          </a:xfrm>
          <a:prstGeom prst="rect">
            <a:avLst/>
          </a:prstGeom>
          <a:noFill/>
          <a:ln w="9525">
            <a:noFill/>
            <a:miter lim="800000"/>
            <a:headEnd/>
            <a:tailEnd/>
          </a:ln>
          <a:effectLst/>
        </p:spPr>
      </p:pic>
      <p:sp>
        <p:nvSpPr>
          <p:cNvPr id="19" name="Text Placeholder 13"/>
          <p:cNvSpPr txBox="1">
            <a:spLocks/>
          </p:cNvSpPr>
          <p:nvPr/>
        </p:nvSpPr>
        <p:spPr>
          <a:xfrm>
            <a:off x="5954807" y="5224023"/>
            <a:ext cx="2715028" cy="1447709"/>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ct val="20000"/>
              </a:spcBef>
              <a:spcAft>
                <a:spcPts val="0"/>
              </a:spcAft>
              <a:buClrTx/>
              <a:buSzTx/>
              <a:buFont typeface="Arial"/>
              <a:buChar char="•"/>
              <a:tabLst/>
              <a:defRPr/>
            </a:pPr>
            <a:r>
              <a:rPr lang="en-US" sz="1400" dirty="0" smtClean="0"/>
              <a:t>Scholarship to Yale</a:t>
            </a: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Became a famous doctor</a:t>
            </a:r>
          </a:p>
          <a:p>
            <a:pPr marL="0" marR="0" lvl="0" indent="0"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Married with </a:t>
            </a:r>
            <a:r>
              <a:rPr lang="en-US" sz="1400" dirty="0" smtClean="0"/>
              <a:t>3 kids</a:t>
            </a:r>
          </a:p>
          <a:p>
            <a:pPr marL="0" marR="0" lvl="0" indent="0"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Author</a:t>
            </a:r>
            <a:r>
              <a:rPr kumimoji="0" lang="en-US" sz="1400" b="0" i="0" u="none" strike="noStrike" kern="1200" cap="none" spc="0" normalizeH="0" noProof="0" dirty="0" smtClean="0">
                <a:ln>
                  <a:noFill/>
                </a:ln>
                <a:solidFill>
                  <a:schemeClr val="tx1"/>
                </a:solidFill>
                <a:effectLst/>
                <a:uLnTx/>
                <a:uFillTx/>
                <a:latin typeface="+mn-lt"/>
                <a:ea typeface="+mn-ea"/>
                <a:cs typeface="+mn-cs"/>
              </a:rPr>
              <a:t> of several books</a:t>
            </a: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Considering running for president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202033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3298"/>
            <a:ext cx="8229600" cy="758295"/>
          </a:xfrm>
        </p:spPr>
        <p:txBody>
          <a:bodyPr>
            <a:normAutofit fontScale="90000"/>
          </a:bodyPr>
          <a:lstStyle/>
          <a:p>
            <a:r>
              <a:rPr lang="en-US" sz="4000" dirty="0" smtClean="0"/>
              <a:t>Other Main Characters </a:t>
            </a:r>
            <a:r>
              <a:rPr lang="en-US" sz="3100" dirty="0" smtClean="0"/>
              <a:t/>
            </a:r>
            <a:br>
              <a:rPr lang="en-US" sz="3100" dirty="0" smtClean="0"/>
            </a:br>
            <a:endParaRPr lang="en-US" dirty="0"/>
          </a:p>
        </p:txBody>
      </p:sp>
      <p:sp>
        <p:nvSpPr>
          <p:cNvPr id="5" name="Text Placeholder 4"/>
          <p:cNvSpPr>
            <a:spLocks noGrp="1"/>
          </p:cNvSpPr>
          <p:nvPr>
            <p:ph type="body" idx="1"/>
          </p:nvPr>
        </p:nvSpPr>
        <p:spPr/>
        <p:txBody>
          <a:bodyPr/>
          <a:lstStyle/>
          <a:p>
            <a:r>
              <a:rPr lang="en-US" dirty="0" smtClean="0"/>
              <a:t>Sonya Carson: Ben’s mom</a:t>
            </a:r>
            <a:endParaRPr lang="en-US" dirty="0"/>
          </a:p>
        </p:txBody>
      </p:sp>
      <p:pic>
        <p:nvPicPr>
          <p:cNvPr id="10" name="Content Placeholder 9" descr="Sonya.jpeg"/>
          <p:cNvPicPr>
            <a:picLocks noGrp="1" noChangeAspect="1"/>
          </p:cNvPicPr>
          <p:nvPr>
            <p:ph sz="half" idx="2"/>
          </p:nvPr>
        </p:nvPicPr>
        <p:blipFill>
          <a:blip r:embed="rId2"/>
          <a:srcRect l="-9448" r="-9448"/>
          <a:stretch>
            <a:fillRect/>
          </a:stretch>
        </p:blipFill>
        <p:spPr/>
      </p:pic>
      <p:sp>
        <p:nvSpPr>
          <p:cNvPr id="7" name="Text Placeholder 6"/>
          <p:cNvSpPr>
            <a:spLocks noGrp="1"/>
          </p:cNvSpPr>
          <p:nvPr>
            <p:ph type="body" sz="quarter" idx="3"/>
          </p:nvPr>
        </p:nvSpPr>
        <p:spPr/>
        <p:txBody>
          <a:bodyPr/>
          <a:lstStyle/>
          <a:p>
            <a:r>
              <a:rPr lang="en-US" dirty="0" smtClean="0"/>
              <a:t>Curtis Carson: Ben’s brother</a:t>
            </a:r>
            <a:endParaRPr lang="en-US" dirty="0"/>
          </a:p>
        </p:txBody>
      </p:sp>
      <p:pic>
        <p:nvPicPr>
          <p:cNvPr id="9" name="Content Placeholder 8" descr="Curtis.jpeg"/>
          <p:cNvPicPr>
            <a:picLocks noGrp="1" noChangeAspect="1"/>
          </p:cNvPicPr>
          <p:nvPr>
            <p:ph sz="quarter" idx="4"/>
          </p:nvPr>
        </p:nvPicPr>
        <p:blipFill>
          <a:blip r:embed="rId3"/>
          <a:srcRect l="-3233" r="-3233"/>
          <a:stretch>
            <a:fillRect/>
          </a:stretch>
        </p:blipFill>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04229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274638"/>
            <a:ext cx="6451600" cy="1143000"/>
          </a:xfrm>
        </p:spPr>
        <p:txBody>
          <a:bodyPr/>
          <a:lstStyle/>
          <a:p>
            <a:r>
              <a:rPr lang="en-US" dirty="0" smtClean="0"/>
              <a:t>Chapters 1-3 </a:t>
            </a:r>
            <a:endParaRPr lang="en-US" dirty="0"/>
          </a:p>
        </p:txBody>
      </p:sp>
      <p:sp>
        <p:nvSpPr>
          <p:cNvPr id="4" name="Content Placeholder 3"/>
          <p:cNvSpPr>
            <a:spLocks noGrp="1"/>
          </p:cNvSpPr>
          <p:nvPr>
            <p:ph idx="1"/>
          </p:nvPr>
        </p:nvSpPr>
        <p:spPr>
          <a:xfrm>
            <a:off x="457200" y="2226730"/>
            <a:ext cx="8229600" cy="4525963"/>
          </a:xfrm>
        </p:spPr>
        <p:txBody>
          <a:bodyPr/>
          <a:lstStyle/>
          <a:p>
            <a:r>
              <a:rPr lang="en-US" dirty="0" smtClean="0"/>
              <a:t>Ben’s father leaves his family</a:t>
            </a:r>
          </a:p>
          <a:p>
            <a:r>
              <a:rPr lang="en-US" dirty="0" smtClean="0"/>
              <a:t>Ben learns why</a:t>
            </a:r>
          </a:p>
          <a:p>
            <a:r>
              <a:rPr lang="en-US" dirty="0" smtClean="0"/>
              <a:t>Ben and Curtis have to learn to live without their father</a:t>
            </a:r>
            <a:endParaRPr lang="en-US" dirty="0"/>
          </a:p>
        </p:txBody>
      </p:sp>
      <p:sp>
        <p:nvSpPr>
          <p:cNvPr id="3" name="Text Placeholder 2"/>
          <p:cNvSpPr>
            <a:spLocks noGrp="1"/>
          </p:cNvSpPr>
          <p:nvPr>
            <p:ph type="body" idx="4294967295"/>
          </p:nvPr>
        </p:nvSpPr>
        <p:spPr>
          <a:xfrm>
            <a:off x="728132" y="1417637"/>
            <a:ext cx="4961467" cy="936095"/>
          </a:xfrm>
        </p:spPr>
        <p:txBody>
          <a:bodyPr>
            <a:normAutofit/>
          </a:bodyPr>
          <a:lstStyle/>
          <a:p>
            <a:pPr>
              <a:buNone/>
            </a:pPr>
            <a:r>
              <a:rPr lang="en-US" b="1" dirty="0" smtClean="0"/>
              <a:t>Ch. 1: “Goodbye, Daddy”</a:t>
            </a:r>
            <a:endParaRPr lang="en-US"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199465" y="254004"/>
            <a:ext cx="5774267" cy="1143000"/>
          </a:xfrm>
        </p:spPr>
        <p:txBody>
          <a:bodyPr/>
          <a:lstStyle/>
          <a:p>
            <a:r>
              <a:rPr lang="en-US" dirty="0" smtClean="0"/>
              <a:t>Chapters 1-3 </a:t>
            </a:r>
            <a:endParaRPr lang="en-US" dirty="0"/>
          </a:p>
        </p:txBody>
      </p:sp>
      <p:sp>
        <p:nvSpPr>
          <p:cNvPr id="5" name="Text Placeholder 4"/>
          <p:cNvSpPr>
            <a:spLocks noGrp="1"/>
          </p:cNvSpPr>
          <p:nvPr>
            <p:ph type="body" sz="quarter" idx="1"/>
          </p:nvPr>
        </p:nvSpPr>
        <p:spPr/>
        <p:txBody>
          <a:bodyPr/>
          <a:lstStyle/>
          <a:p>
            <a:r>
              <a:rPr lang="en-US" dirty="0" smtClean="0"/>
              <a:t>Ch. 2: “Carrying the Load”</a:t>
            </a:r>
            <a:endParaRPr lang="en-US" dirty="0"/>
          </a:p>
        </p:txBody>
      </p:sp>
      <p:sp>
        <p:nvSpPr>
          <p:cNvPr id="8" name="Content Placeholder 5"/>
          <p:cNvSpPr txBox="1">
            <a:spLocks/>
          </p:cNvSpPr>
          <p:nvPr/>
        </p:nvSpPr>
        <p:spPr>
          <a:xfrm>
            <a:off x="778933" y="2327275"/>
            <a:ext cx="8060267" cy="3951288"/>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Sonya Carson deals with a lot of stress:</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Single mother</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Multiple jobs</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No support from ex-husband</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illiterate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Ben attributes his success to his mother &amp; describes her as:</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Hardworking</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Goal-oriented</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US" sz="2000" dirty="0" smtClean="0"/>
              <a:t>Intelligent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Refuses to settle for less </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318934" y="274638"/>
            <a:ext cx="6553200" cy="1143000"/>
          </a:xfrm>
        </p:spPr>
        <p:txBody>
          <a:bodyPr/>
          <a:lstStyle/>
          <a:p>
            <a:r>
              <a:rPr lang="en-US" dirty="0" smtClean="0"/>
              <a:t>Chapters 1-3 </a:t>
            </a:r>
            <a:endParaRPr lang="en-US" dirty="0"/>
          </a:p>
        </p:txBody>
      </p:sp>
      <p:sp>
        <p:nvSpPr>
          <p:cNvPr id="5" name="Text Placeholder 4"/>
          <p:cNvSpPr>
            <a:spLocks noGrp="1"/>
          </p:cNvSpPr>
          <p:nvPr>
            <p:ph type="body" sz="quarter" idx="1"/>
          </p:nvPr>
        </p:nvSpPr>
        <p:spPr/>
        <p:txBody>
          <a:bodyPr/>
          <a:lstStyle/>
          <a:p>
            <a:r>
              <a:rPr lang="en-US" dirty="0" smtClean="0"/>
              <a:t>Ch. 3: “Eight Years Old”</a:t>
            </a:r>
            <a:endParaRPr lang="en-US" dirty="0"/>
          </a:p>
        </p:txBody>
      </p:sp>
      <p:sp>
        <p:nvSpPr>
          <p:cNvPr id="8" name="Content Placeholder 5"/>
          <p:cNvSpPr txBox="1">
            <a:spLocks/>
          </p:cNvSpPr>
          <p:nvPr/>
        </p:nvSpPr>
        <p:spPr>
          <a:xfrm>
            <a:off x="778933" y="2327275"/>
            <a:ext cx="8060267" cy="3951288"/>
          </a:xfrm>
          <a:prstGeom prst="rect">
            <a:avLst/>
          </a:prstGeom>
        </p:spPr>
        <p:txBody>
          <a:bodyPr vert="horz" lIns="91440" tIns="45720" rIns="91440" bIns="45720" rtlCol="0">
            <a:normAutofit lnSpcReduction="1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Ben describes life after moving to Boston</a:t>
            </a:r>
          </a:p>
          <a:p>
            <a:pPr marL="800100" lvl="1" indent="-342900">
              <a:spcBef>
                <a:spcPct val="20000"/>
              </a:spcBef>
              <a:buFont typeface="Arial"/>
              <a:buChar char="•"/>
            </a:pPr>
            <a:r>
              <a:rPr lang="en-US" sz="2400" dirty="0" smtClean="0"/>
              <a:t>Tenements</a:t>
            </a:r>
          </a:p>
          <a:p>
            <a:pPr marL="800100" lvl="1" indent="-342900">
              <a:spcBef>
                <a:spcPct val="20000"/>
              </a:spcBef>
              <a:buFont typeface="Arial"/>
              <a:buChar cha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Rats</a:t>
            </a:r>
          </a:p>
          <a:p>
            <a:pPr marL="800100" lvl="1" indent="-342900">
              <a:spcBef>
                <a:spcPct val="20000"/>
              </a:spcBef>
              <a:buFont typeface="Arial"/>
              <a:buChar char="•"/>
            </a:pPr>
            <a:r>
              <a:rPr lang="en-US" sz="2400" dirty="0" smtClean="0"/>
              <a:t>Drunks</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400" dirty="0" smtClean="0"/>
              <a:t>His first religious experience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400" dirty="0" smtClean="0"/>
              <a:t>Ben decides he wants to become a doctor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400" dirty="0" smtClean="0"/>
              <a:t>They move back to Detroit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400" dirty="0" smtClean="0"/>
              <a:t>Ben was getting bad grades</a:t>
            </a:r>
          </a:p>
          <a:p>
            <a:pPr marL="800100" lvl="1" indent="-342900">
              <a:spcBef>
                <a:spcPct val="20000"/>
              </a:spcBef>
              <a:buFont typeface="Arial"/>
              <a:buChar char="•"/>
            </a:pPr>
            <a:r>
              <a:rPr lang="en-US" sz="2400" dirty="0" smtClean="0"/>
              <a:t>Kids made fun of him and called him dumb</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Vocabulary</a:t>
            </a:r>
            <a:endParaRPr lang="en-US" b="1" dirty="0">
              <a:solidFill>
                <a:schemeClr val="bg1"/>
              </a:solidFill>
            </a:endParaRPr>
          </a:p>
        </p:txBody>
      </p:sp>
      <p:pic>
        <p:nvPicPr>
          <p:cNvPr id="7" name="Content Placeholder 6" descr="0001c1.jpeg"/>
          <p:cNvPicPr>
            <a:picLocks noGrp="1" noChangeAspect="1"/>
          </p:cNvPicPr>
          <p:nvPr>
            <p:ph idx="1"/>
          </p:nvPr>
        </p:nvPicPr>
        <p:blipFill>
          <a:blip r:embed="rId3"/>
          <a:srcRect l="636" t="2353" r="636" b="2353"/>
          <a:stretch>
            <a:fillRect/>
          </a:stretch>
        </p:blipFill>
        <p:spPr>
          <a:xfrm>
            <a:off x="1308112" y="1268523"/>
            <a:ext cx="6599762" cy="4922341"/>
          </a:xfr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204955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Key Facts</a:t>
            </a:r>
            <a:endParaRPr lang="en-US" dirty="0"/>
          </a:p>
        </p:txBody>
      </p:sp>
      <p:sp>
        <p:nvSpPr>
          <p:cNvPr id="3" name="Content Placeholder 2"/>
          <p:cNvSpPr>
            <a:spLocks noGrp="1"/>
          </p:cNvSpPr>
          <p:nvPr>
            <p:ph sz="half" idx="1"/>
          </p:nvPr>
        </p:nvSpPr>
        <p:spPr>
          <a:xfrm>
            <a:off x="272144" y="2014381"/>
            <a:ext cx="5415462" cy="3314642"/>
          </a:xfrm>
        </p:spPr>
        <p:txBody>
          <a:bodyPr>
            <a:normAutofit/>
          </a:bodyPr>
          <a:lstStyle/>
          <a:p>
            <a:r>
              <a:rPr lang="en-US" b="1" dirty="0" smtClean="0"/>
              <a:t>Full Title</a:t>
            </a:r>
            <a:r>
              <a:rPr lang="en-US" dirty="0"/>
              <a:t> · </a:t>
            </a:r>
            <a:r>
              <a:rPr lang="en-US" dirty="0" smtClean="0"/>
              <a:t> </a:t>
            </a:r>
            <a:r>
              <a:rPr lang="en-US" u="sng" dirty="0" smtClean="0"/>
              <a:t>Gifted Hands: The Ben Carson Story</a:t>
            </a:r>
          </a:p>
          <a:p>
            <a:r>
              <a:rPr lang="en-US" b="1" dirty="0" smtClean="0"/>
              <a:t>Author</a:t>
            </a:r>
            <a:r>
              <a:rPr lang="en-US" dirty="0"/>
              <a:t> ·</a:t>
            </a:r>
            <a:r>
              <a:rPr lang="en-US" dirty="0" smtClean="0"/>
              <a:t> Ben Carson, M.D. with Cecil </a:t>
            </a:r>
            <a:r>
              <a:rPr lang="en-US" dirty="0" err="1" smtClean="0"/>
              <a:t>Murphey</a:t>
            </a:r>
            <a:endParaRPr lang="en-US" dirty="0" smtClean="0"/>
          </a:p>
          <a:p>
            <a:r>
              <a:rPr lang="en-US" b="1" dirty="0" smtClean="0"/>
              <a:t>Genre</a:t>
            </a:r>
            <a:r>
              <a:rPr lang="en-US" dirty="0"/>
              <a:t> ·</a:t>
            </a:r>
            <a:r>
              <a:rPr lang="en-US" dirty="0" smtClean="0"/>
              <a:t> Autobiography</a:t>
            </a:r>
          </a:p>
          <a:p>
            <a:r>
              <a:rPr lang="en-US" b="1" dirty="0" smtClean="0"/>
              <a:t>Date of First Publication</a:t>
            </a:r>
            <a:r>
              <a:rPr lang="en-US" dirty="0"/>
              <a:t> ·</a:t>
            </a:r>
            <a:r>
              <a:rPr lang="en-US" dirty="0" smtClean="0"/>
              <a:t> 1990</a:t>
            </a:r>
          </a:p>
        </p:txBody>
      </p:sp>
      <p:pic>
        <p:nvPicPr>
          <p:cNvPr id="6" name="Content Placeholder 5" descr="41cj8NKr68L._SY344_BO1,204,203,200_.jpg"/>
          <p:cNvPicPr>
            <a:picLocks noGrp="1" noChangeAspect="1"/>
          </p:cNvPicPr>
          <p:nvPr>
            <p:ph sz="half" idx="2"/>
          </p:nvPr>
        </p:nvPicPr>
        <p:blipFill>
          <a:blip r:embed="rId3"/>
          <a:srcRect l="-21801" r="-21801"/>
          <a:stretch>
            <a:fillRect/>
          </a:stretch>
        </p:blipFill>
        <p:spPr>
          <a:xfrm>
            <a:off x="5433763" y="1600200"/>
            <a:ext cx="3585991" cy="4018735"/>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05654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Key Facts</a:t>
            </a:r>
            <a:endParaRPr lang="en-US" dirty="0"/>
          </a:p>
        </p:txBody>
      </p:sp>
      <p:sp>
        <p:nvSpPr>
          <p:cNvPr id="3" name="Content Placeholder 2"/>
          <p:cNvSpPr>
            <a:spLocks noGrp="1"/>
          </p:cNvSpPr>
          <p:nvPr>
            <p:ph sz="half" idx="1"/>
          </p:nvPr>
        </p:nvSpPr>
        <p:spPr/>
        <p:txBody>
          <a:bodyPr>
            <a:noAutofit/>
          </a:bodyPr>
          <a:lstStyle/>
          <a:p>
            <a:r>
              <a:rPr lang="en-US" sz="2400" b="1" dirty="0" smtClean="0"/>
              <a:t>Narrator</a:t>
            </a:r>
            <a:r>
              <a:rPr lang="en-US" sz="2400" dirty="0" smtClean="0"/>
              <a:t>: Ben Carson</a:t>
            </a:r>
          </a:p>
          <a:p>
            <a:r>
              <a:rPr lang="en-US" sz="2400" b="1" dirty="0" smtClean="0"/>
              <a:t>Point </a:t>
            </a:r>
            <a:r>
              <a:rPr lang="en-US" sz="2400" b="1" dirty="0"/>
              <a:t>of </a:t>
            </a:r>
            <a:r>
              <a:rPr lang="en-US" sz="2400" b="1" dirty="0" smtClean="0"/>
              <a:t>view:</a:t>
            </a:r>
            <a:r>
              <a:rPr lang="en-US" sz="2400" dirty="0" smtClean="0"/>
              <a:t> </a:t>
            </a:r>
          </a:p>
          <a:p>
            <a:pPr lvl="1"/>
            <a:r>
              <a:rPr lang="en-US" dirty="0" smtClean="0"/>
              <a:t>1</a:t>
            </a:r>
            <a:r>
              <a:rPr lang="en-US" baseline="30000" dirty="0" smtClean="0"/>
              <a:t>st</a:t>
            </a:r>
            <a:r>
              <a:rPr lang="en-US" dirty="0" smtClean="0"/>
              <a:t> person: I, me , my, we, us, our </a:t>
            </a:r>
          </a:p>
          <a:p>
            <a:r>
              <a:rPr lang="en-US" sz="2400" b="1" dirty="0" smtClean="0"/>
              <a:t>Tense:</a:t>
            </a:r>
            <a:r>
              <a:rPr lang="en-US" sz="2400" dirty="0" smtClean="0"/>
              <a:t> Past &amp; Present</a:t>
            </a:r>
          </a:p>
          <a:p>
            <a:r>
              <a:rPr lang="en-US" sz="2400" b="1" dirty="0" smtClean="0"/>
              <a:t>Purpose for writing:</a:t>
            </a:r>
          </a:p>
          <a:p>
            <a:pPr lvl="1"/>
            <a:r>
              <a:rPr lang="en-US" sz="2000" dirty="0" smtClean="0"/>
              <a:t>To tell his story</a:t>
            </a:r>
          </a:p>
          <a:p>
            <a:pPr lvl="1"/>
            <a:r>
              <a:rPr lang="en-US" sz="2000" dirty="0" smtClean="0"/>
              <a:t>To  encourage and inspire others to persevere despite their problems</a:t>
            </a:r>
          </a:p>
          <a:p>
            <a:pPr lvl="1"/>
            <a:endParaRPr lang="en-US" sz="1600" dirty="0" smtClean="0"/>
          </a:p>
          <a:p>
            <a:pPr lvl="1"/>
            <a:endParaRPr lang="en-US" sz="1600" dirty="0" smtClean="0"/>
          </a:p>
        </p:txBody>
      </p:sp>
      <p:grpSp>
        <p:nvGrpSpPr>
          <p:cNvPr id="11" name="Group 10"/>
          <p:cNvGrpSpPr/>
          <p:nvPr/>
        </p:nvGrpSpPr>
        <p:grpSpPr>
          <a:xfrm>
            <a:off x="6441184" y="3182389"/>
            <a:ext cx="2135181" cy="2688930"/>
            <a:chOff x="5842000" y="2294415"/>
            <a:chExt cx="2844800" cy="4057600"/>
          </a:xfrm>
        </p:grpSpPr>
        <p:pic>
          <p:nvPicPr>
            <p:cNvPr id="8" name="Picture 7"/>
            <p:cNvPicPr>
              <a:picLocks noChangeAspect="1"/>
            </p:cNvPicPr>
            <p:nvPr/>
          </p:nvPicPr>
          <p:blipFill>
            <a:blip r:embed="rId3"/>
            <a:stretch>
              <a:fillRect/>
            </a:stretch>
          </p:blipFill>
          <p:spPr>
            <a:xfrm>
              <a:off x="5842000" y="3494505"/>
              <a:ext cx="2844800" cy="28575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p:cNvPicPr>
              <a:picLocks noChangeAspect="1"/>
            </p:cNvPicPr>
            <p:nvPr/>
          </p:nvPicPr>
          <p:blipFill>
            <a:blip r:embed="rId4"/>
            <a:stretch>
              <a:fillRect/>
            </a:stretch>
          </p:blipFill>
          <p:spPr>
            <a:xfrm rot="21057194">
              <a:off x="6731000" y="2294415"/>
              <a:ext cx="1696357" cy="1444828"/>
            </a:xfrm>
            <a:prstGeom prst="rect">
              <a:avLst/>
            </a:prstGeom>
          </p:spPr>
        </p:pic>
      </p:grpSp>
      <p:pic>
        <p:nvPicPr>
          <p:cNvPr id="12" name="Picture 11" descr="imgres-1.jpeg"/>
          <p:cNvPicPr>
            <a:picLocks noChangeAspect="1"/>
          </p:cNvPicPr>
          <p:nvPr/>
        </p:nvPicPr>
        <p:blipFill>
          <a:blip r:embed="rId5"/>
          <a:stretch>
            <a:fillRect/>
          </a:stretch>
        </p:blipFill>
        <p:spPr>
          <a:xfrm>
            <a:off x="6563909" y="1017589"/>
            <a:ext cx="1885088" cy="1827212"/>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9987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Setting = Time and Place</a:t>
            </a:r>
            <a:endParaRPr lang="en-US" dirty="0"/>
          </a:p>
        </p:txBody>
      </p:sp>
      <p:sp>
        <p:nvSpPr>
          <p:cNvPr id="5" name="Content Placeholder 4"/>
          <p:cNvSpPr>
            <a:spLocks noGrp="1"/>
          </p:cNvSpPr>
          <p:nvPr>
            <p:ph type="body" idx="1"/>
          </p:nvPr>
        </p:nvSpPr>
        <p:spPr/>
        <p:txBody>
          <a:bodyPr>
            <a:normAutofit/>
          </a:bodyPr>
          <a:lstStyle/>
          <a:p>
            <a:r>
              <a:rPr lang="en-US" dirty="0" smtClean="0"/>
              <a:t>Poverty</a:t>
            </a:r>
            <a:endParaRPr lang="en-US" dirty="0"/>
          </a:p>
        </p:txBody>
      </p:sp>
      <p:pic>
        <p:nvPicPr>
          <p:cNvPr id="11" name="Content Placeholder 10" descr="bilde.jpeg"/>
          <p:cNvPicPr>
            <a:picLocks noGrp="1" noChangeAspect="1"/>
          </p:cNvPicPr>
          <p:nvPr>
            <p:ph sz="half" idx="2"/>
          </p:nvPr>
        </p:nvPicPr>
        <p:blipFill>
          <a:blip r:embed="rId3"/>
          <a:srcRect t="-8499" b="-8499"/>
          <a:stretch>
            <a:fillRect/>
          </a:stretch>
        </p:blipFill>
        <p:spPr/>
      </p:pic>
      <p:sp>
        <p:nvSpPr>
          <p:cNvPr id="9" name="Text Placeholder 8"/>
          <p:cNvSpPr>
            <a:spLocks noGrp="1"/>
          </p:cNvSpPr>
          <p:nvPr>
            <p:ph type="body" sz="quarter" idx="3"/>
          </p:nvPr>
        </p:nvSpPr>
        <p:spPr/>
        <p:txBody>
          <a:bodyPr/>
          <a:lstStyle/>
          <a:p>
            <a:r>
              <a:rPr lang="en-US" dirty="0" smtClean="0"/>
              <a:t>Racism</a:t>
            </a:r>
            <a:endParaRPr lang="en-US" dirty="0"/>
          </a:p>
        </p:txBody>
      </p:sp>
      <p:pic>
        <p:nvPicPr>
          <p:cNvPr id="13" name="Content Placeholder 12" descr="012914-National-Segregation-Then-and-Now-Segregation-Protest.jpg"/>
          <p:cNvPicPr>
            <a:picLocks noGrp="1" noChangeAspect="1"/>
          </p:cNvPicPr>
          <p:nvPr>
            <p:ph sz="quarter" idx="4"/>
          </p:nvPr>
        </p:nvPicPr>
        <p:blipFill>
          <a:blip r:embed="rId4"/>
          <a:srcRect t="-36899" b="-36899"/>
          <a:stretch>
            <a:fillRect/>
          </a:stretch>
        </p:blipFill>
        <p:spPr/>
      </p:pic>
      <p:sp>
        <p:nvSpPr>
          <p:cNvPr id="14" name="TextBox 13"/>
          <p:cNvSpPr txBox="1"/>
          <p:nvPr/>
        </p:nvSpPr>
        <p:spPr>
          <a:xfrm>
            <a:off x="1439334" y="1165781"/>
            <a:ext cx="8229600" cy="369332"/>
          </a:xfrm>
          <a:prstGeom prst="rect">
            <a:avLst/>
          </a:prstGeom>
          <a:noFill/>
        </p:spPr>
        <p:txBody>
          <a:bodyPr wrap="square" rtlCol="0">
            <a:spAutoFit/>
          </a:bodyPr>
          <a:lstStyle/>
          <a:p>
            <a:r>
              <a:rPr lang="en-US" dirty="0" smtClean="0"/>
              <a:t>	Ben’s childhood 	      1950’s &amp;1960’s                Detroit, MI &amp;Boston, MA</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6821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chemeClr val="tx2">
                <a:lumMod val="60000"/>
                <a:lumOff val="40000"/>
              </a:scheme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8160" y="251888"/>
            <a:ext cx="3008313" cy="946150"/>
          </a:xfrm>
        </p:spPr>
        <p:txBody>
          <a:bodyPr>
            <a:normAutofit/>
          </a:bodyPr>
          <a:lstStyle/>
          <a:p>
            <a:pPr algn="ctr"/>
            <a:r>
              <a:rPr lang="en-US" sz="4400" b="1" dirty="0" smtClean="0"/>
              <a:t>Themes</a:t>
            </a:r>
            <a:endParaRPr lang="en-US" sz="4400" dirty="0"/>
          </a:p>
        </p:txBody>
      </p:sp>
      <p:sp>
        <p:nvSpPr>
          <p:cNvPr id="3" name="Content Placeholder 2"/>
          <p:cNvSpPr>
            <a:spLocks noGrp="1"/>
          </p:cNvSpPr>
          <p:nvPr>
            <p:ph idx="1"/>
          </p:nvPr>
        </p:nvSpPr>
        <p:spPr/>
        <p:txBody>
          <a:bodyPr>
            <a:normAutofit/>
          </a:bodyPr>
          <a:lstStyle/>
          <a:p>
            <a:endParaRPr lang="en-US" b="1" dirty="0" smtClean="0"/>
          </a:p>
          <a:p>
            <a:pPr>
              <a:buNone/>
            </a:pPr>
            <a:endParaRPr lang="en-US" b="1" dirty="0" smtClean="0"/>
          </a:p>
        </p:txBody>
      </p:sp>
      <p:sp>
        <p:nvSpPr>
          <p:cNvPr id="7" name="Text Placeholder 6"/>
          <p:cNvSpPr>
            <a:spLocks noGrp="1"/>
          </p:cNvSpPr>
          <p:nvPr>
            <p:ph type="body" sz="half" idx="2"/>
          </p:nvPr>
        </p:nvSpPr>
        <p:spPr/>
        <p:txBody>
          <a:bodyPr>
            <a:normAutofit lnSpcReduction="10000"/>
          </a:bodyPr>
          <a:lstStyle/>
          <a:p>
            <a:pPr>
              <a:buFont typeface="Arial"/>
              <a:buChar char="•"/>
            </a:pPr>
            <a:r>
              <a:rPr lang="en-US" sz="2400" dirty="0" smtClean="0"/>
              <a:t>Perseverance/determination</a:t>
            </a:r>
          </a:p>
          <a:p>
            <a:endParaRPr lang="en-US" sz="2400" dirty="0" smtClean="0"/>
          </a:p>
          <a:p>
            <a:pPr>
              <a:buFont typeface="Arial"/>
              <a:buChar char="•"/>
            </a:pPr>
            <a:r>
              <a:rPr lang="en-US" sz="2400" dirty="0" smtClean="0"/>
              <a:t>You control your own actions</a:t>
            </a:r>
          </a:p>
          <a:p>
            <a:endParaRPr lang="en-US" sz="2400" dirty="0" smtClean="0"/>
          </a:p>
          <a:p>
            <a:pPr>
              <a:buFont typeface="Arial"/>
              <a:buChar char="•"/>
            </a:pPr>
            <a:r>
              <a:rPr lang="en-US" sz="2400" dirty="0" smtClean="0"/>
              <a:t>Hard work pays off</a:t>
            </a:r>
          </a:p>
          <a:p>
            <a:endParaRPr lang="en-US" sz="2400" dirty="0" smtClean="0"/>
          </a:p>
          <a:p>
            <a:pPr>
              <a:buFont typeface="Arial"/>
              <a:buChar char="•"/>
            </a:pPr>
            <a:r>
              <a:rPr lang="en-US" sz="2400" dirty="0" smtClean="0"/>
              <a:t> Education is the key to success </a:t>
            </a:r>
          </a:p>
          <a:p>
            <a:endParaRPr lang="en-US" sz="2400" dirty="0" smtClean="0"/>
          </a:p>
          <a:p>
            <a:pPr>
              <a:buFont typeface="Arial"/>
              <a:buChar char="•"/>
            </a:pPr>
            <a:r>
              <a:rPr lang="en-US" sz="2400" dirty="0" smtClean="0"/>
              <a:t>Think big!</a:t>
            </a:r>
            <a:endParaRPr lang="en-US" sz="2400" dirty="0"/>
          </a:p>
        </p:txBody>
      </p:sp>
      <p:pic>
        <p:nvPicPr>
          <p:cNvPr id="8" name="Picture 7" descr="man_climbing.jpg"/>
          <p:cNvPicPr>
            <a:picLocks noChangeAspect="1"/>
          </p:cNvPicPr>
          <p:nvPr/>
        </p:nvPicPr>
        <p:blipFill>
          <a:blip r:embed="rId3"/>
          <a:stretch>
            <a:fillRect/>
          </a:stretch>
        </p:blipFill>
        <p:spPr>
          <a:xfrm>
            <a:off x="3575050" y="4891081"/>
            <a:ext cx="2605617" cy="1745763"/>
          </a:xfrm>
          <a:prstGeom prst="rect">
            <a:avLst/>
          </a:prstGeom>
        </p:spPr>
      </p:pic>
      <p:pic>
        <p:nvPicPr>
          <p:cNvPr id="9" name="Picture 8" descr="images.jpeg"/>
          <p:cNvPicPr>
            <a:picLocks noChangeAspect="1"/>
          </p:cNvPicPr>
          <p:nvPr/>
        </p:nvPicPr>
        <p:blipFill>
          <a:blip r:embed="rId4"/>
          <a:stretch>
            <a:fillRect/>
          </a:stretch>
        </p:blipFill>
        <p:spPr>
          <a:xfrm>
            <a:off x="5103340" y="3130014"/>
            <a:ext cx="1533468" cy="1526653"/>
          </a:xfrm>
          <a:prstGeom prst="rect">
            <a:avLst/>
          </a:prstGeom>
        </p:spPr>
      </p:pic>
      <p:pic>
        <p:nvPicPr>
          <p:cNvPr id="10" name="Picture 9" descr="imgres.jpeg"/>
          <p:cNvPicPr>
            <a:picLocks noChangeAspect="1"/>
          </p:cNvPicPr>
          <p:nvPr/>
        </p:nvPicPr>
        <p:blipFill>
          <a:blip r:embed="rId5"/>
          <a:stretch>
            <a:fillRect/>
          </a:stretch>
        </p:blipFill>
        <p:spPr>
          <a:xfrm>
            <a:off x="3504793" y="1282703"/>
            <a:ext cx="2567777" cy="1708739"/>
          </a:xfrm>
          <a:prstGeom prst="rect">
            <a:avLst/>
          </a:prstGeom>
        </p:spPr>
      </p:pic>
      <p:pic>
        <p:nvPicPr>
          <p:cNvPr id="11" name="Picture 10" descr="dog-bone1.jpg"/>
          <p:cNvPicPr>
            <a:picLocks noChangeAspect="1"/>
          </p:cNvPicPr>
          <p:nvPr/>
        </p:nvPicPr>
        <p:blipFill>
          <a:blip r:embed="rId6"/>
          <a:stretch>
            <a:fillRect/>
          </a:stretch>
        </p:blipFill>
        <p:spPr>
          <a:xfrm>
            <a:off x="6636808" y="5297966"/>
            <a:ext cx="2277004" cy="1338878"/>
          </a:xfrm>
          <a:prstGeom prst="rect">
            <a:avLst/>
          </a:prstGeom>
        </p:spPr>
      </p:pic>
      <p:pic>
        <p:nvPicPr>
          <p:cNvPr id="12" name="Picture 11" descr="360_food_choice_0421.jpg"/>
          <p:cNvPicPr>
            <a:picLocks noChangeAspect="1"/>
          </p:cNvPicPr>
          <p:nvPr/>
        </p:nvPicPr>
        <p:blipFill>
          <a:blip r:embed="rId7"/>
          <a:stretch>
            <a:fillRect/>
          </a:stretch>
        </p:blipFill>
        <p:spPr>
          <a:xfrm>
            <a:off x="6784265" y="2906777"/>
            <a:ext cx="2129547" cy="1390121"/>
          </a:xfrm>
          <a:prstGeom prst="rect">
            <a:avLst/>
          </a:prstGeom>
        </p:spPr>
      </p:pic>
      <p:sp>
        <p:nvSpPr>
          <p:cNvPr id="13" name="24-Point Star 12"/>
          <p:cNvSpPr/>
          <p:nvPr/>
        </p:nvSpPr>
        <p:spPr>
          <a:xfrm rot="1413402">
            <a:off x="5733910" y="188385"/>
            <a:ext cx="3342363" cy="1936199"/>
          </a:xfrm>
          <a:prstGeom prst="star24">
            <a:avLst/>
          </a:prstGeom>
          <a:solidFill>
            <a:srgbClr val="FFFF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139852">
            <a:off x="6301792" y="597873"/>
            <a:ext cx="2726257" cy="1200329"/>
          </a:xfrm>
          <a:prstGeom prst="rect">
            <a:avLst/>
          </a:prstGeom>
          <a:noFill/>
        </p:spPr>
        <p:txBody>
          <a:bodyPr wrap="square" rtlCol="0">
            <a:spAutoFit/>
          </a:bodyPr>
          <a:lstStyle/>
          <a:p>
            <a:r>
              <a:rPr lang="en-US" b="1" dirty="0" smtClean="0"/>
              <a:t>Theme = the author’s message, the lesson we should learn from the story </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468765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Summary</a:t>
            </a:r>
            <a:endParaRPr lang="en-US" sz="3600" b="1" dirty="0"/>
          </a:p>
        </p:txBody>
      </p:sp>
      <p:pic>
        <p:nvPicPr>
          <p:cNvPr id="8" name="Content Placeholder 7" descr="130317092053-exp-getting-to-know-dr-ben-carson-00000102-story-top.jpg"/>
          <p:cNvPicPr>
            <a:picLocks noGrp="1" noChangeAspect="1"/>
          </p:cNvPicPr>
          <p:nvPr>
            <p:ph idx="1"/>
          </p:nvPr>
        </p:nvPicPr>
        <p:blipFill>
          <a:blip r:embed="rId2"/>
          <a:srcRect t="-51781" b="-51781"/>
          <a:stretch>
            <a:fillRect/>
          </a:stretch>
        </p:blipFill>
        <p:spPr>
          <a:xfrm>
            <a:off x="3727447" y="577824"/>
            <a:ext cx="5111750" cy="5853113"/>
          </a:xfrm>
        </p:spPr>
      </p:pic>
      <p:sp>
        <p:nvSpPr>
          <p:cNvPr id="7" name="Text Placeholder 6"/>
          <p:cNvSpPr>
            <a:spLocks noGrp="1"/>
          </p:cNvSpPr>
          <p:nvPr>
            <p:ph type="body" sz="half" idx="2"/>
          </p:nvPr>
        </p:nvSpPr>
        <p:spPr/>
        <p:txBody>
          <a:bodyPr>
            <a:normAutofit lnSpcReduction="10000"/>
          </a:bodyPr>
          <a:lstStyle/>
          <a:p>
            <a:r>
              <a:rPr lang="en-US" sz="2400" dirty="0" smtClean="0"/>
              <a:t>Gifted Hands is an inspiring story about a frustrated inner-city black kid who lives in Detroit, Michigan with his mother and older brother. His faith in God helps him become the director of pediatric neurosurgery at Johns Hopkins University Hospital.</a:t>
            </a:r>
          </a:p>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3502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Summary</a:t>
            </a:r>
            <a:endParaRPr lang="en-US" b="1" dirty="0"/>
          </a:p>
        </p:txBody>
      </p:sp>
      <p:sp>
        <p:nvSpPr>
          <p:cNvPr id="6" name="Content Placeholder 5"/>
          <p:cNvSpPr>
            <a:spLocks noGrp="1"/>
          </p:cNvSpPr>
          <p:nvPr>
            <p:ph idx="1"/>
          </p:nvPr>
        </p:nvSpPr>
        <p:spPr/>
        <p:txBody>
          <a:bodyPr>
            <a:normAutofit fontScale="85000" lnSpcReduction="20000"/>
          </a:bodyPr>
          <a:lstStyle/>
          <a:p>
            <a:r>
              <a:rPr lang="en-US" dirty="0" smtClean="0"/>
              <a:t> When Ben Carson was young, he lacked </a:t>
            </a:r>
            <a:r>
              <a:rPr lang="en-US" b="1" dirty="0" smtClean="0"/>
              <a:t>motivation</a:t>
            </a:r>
            <a:r>
              <a:rPr lang="en-US" dirty="0" smtClean="0"/>
              <a:t> and had terrible grades. He grew up without a father, and as he got older, developed a dreadful </a:t>
            </a:r>
            <a:r>
              <a:rPr lang="en-US" b="1" dirty="0" smtClean="0"/>
              <a:t>temper</a:t>
            </a:r>
            <a:r>
              <a:rPr lang="en-US" dirty="0" smtClean="0"/>
              <a:t> that could have landed him in jail. Ben's</a:t>
            </a:r>
            <a:r>
              <a:rPr lang="en-US" b="1" dirty="0" smtClean="0"/>
              <a:t> mother</a:t>
            </a:r>
            <a:r>
              <a:rPr lang="en-US" dirty="0" smtClean="0"/>
              <a:t>, though, convinced him he could make something of his life. Pure </a:t>
            </a:r>
            <a:r>
              <a:rPr lang="en-US" b="1" dirty="0" smtClean="0"/>
              <a:t>determination</a:t>
            </a:r>
            <a:r>
              <a:rPr lang="en-US" dirty="0" smtClean="0"/>
              <a:t> pulled Ben from the bottom of his class to the top. He continued to soar through high school and was awarded a </a:t>
            </a:r>
            <a:r>
              <a:rPr lang="en-US" b="1" dirty="0" smtClean="0"/>
              <a:t>scholarship</a:t>
            </a:r>
            <a:r>
              <a:rPr lang="en-US" dirty="0" smtClean="0"/>
              <a:t> to Yale University. He then attended the University of Michigan Medical School and at age 33, became the </a:t>
            </a:r>
            <a:r>
              <a:rPr lang="en-US" b="1" dirty="0" smtClean="0"/>
              <a:t>director</a:t>
            </a:r>
            <a:r>
              <a:rPr lang="en-US" dirty="0" smtClean="0"/>
              <a:t> of pediatric neurosurgery. </a:t>
            </a:r>
            <a:br>
              <a:rPr lang="en-US" dirty="0" smtClean="0"/>
            </a:br>
            <a:r>
              <a:rPr lang="en-US" dirty="0" smtClean="0"/>
              <a:t/>
            </a:r>
            <a:br>
              <a:rPr lang="en-US" dirty="0" smtClean="0"/>
            </a:br>
            <a:endParaRPr lang="en-US" dirty="0" smtClean="0"/>
          </a:p>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826147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Summary</a:t>
            </a:r>
            <a:endParaRPr lang="en-US" b="1" dirty="0"/>
          </a:p>
        </p:txBody>
      </p:sp>
      <p:sp>
        <p:nvSpPr>
          <p:cNvPr id="6" name="Content Placeholder 5"/>
          <p:cNvSpPr>
            <a:spLocks noGrp="1"/>
          </p:cNvSpPr>
          <p:nvPr>
            <p:ph idx="1"/>
          </p:nvPr>
        </p:nvSpPr>
        <p:spPr>
          <a:xfrm>
            <a:off x="254004" y="1600200"/>
            <a:ext cx="4588933" cy="4919133"/>
          </a:xfrm>
        </p:spPr>
        <p:txBody>
          <a:bodyPr>
            <a:normAutofit fontScale="70000" lnSpcReduction="20000"/>
          </a:bodyPr>
          <a:lstStyle/>
          <a:p>
            <a:r>
              <a:rPr lang="en-US" sz="3429" dirty="0" smtClean="0"/>
              <a:t>Today, Dr. Ben Carson holds 20 honorary doctorates. He shares his experiences with racism and his attempts to fight prejudice, as well as breathtaking stories in the operating room and surgeries that made headlines around the world. One amazing case was when he separated Siamese twins joined at the head in 22 hours of surgery. He has worked medical miracles and saved many lives.</a:t>
            </a:r>
            <a:br>
              <a:rPr lang="en-US" sz="3429" dirty="0" smtClean="0"/>
            </a:br>
            <a:r>
              <a:rPr lang="en-US" dirty="0" smtClean="0"/>
              <a:t/>
            </a:r>
            <a:br>
              <a:rPr lang="en-US" dirty="0" smtClean="0"/>
            </a:br>
            <a:endParaRPr lang="en-US" dirty="0"/>
          </a:p>
        </p:txBody>
      </p:sp>
      <p:pic>
        <p:nvPicPr>
          <p:cNvPr id="8" name="Picture 7" descr="imgres.jpeg"/>
          <p:cNvPicPr>
            <a:picLocks noChangeAspect="1"/>
          </p:cNvPicPr>
          <p:nvPr/>
        </p:nvPicPr>
        <p:blipFill>
          <a:blip r:embed="rId2"/>
          <a:stretch>
            <a:fillRect/>
          </a:stretch>
        </p:blipFill>
        <p:spPr>
          <a:xfrm>
            <a:off x="5397500" y="3813705"/>
            <a:ext cx="3289300" cy="2463800"/>
          </a:xfrm>
          <a:prstGeom prst="rect">
            <a:avLst/>
          </a:prstGeom>
        </p:spPr>
      </p:pic>
      <p:pic>
        <p:nvPicPr>
          <p:cNvPr id="9" name="Picture 8" descr="conjoinedtwins_wideweb__430x296.jpg"/>
          <p:cNvPicPr>
            <a:picLocks noChangeAspect="1"/>
          </p:cNvPicPr>
          <p:nvPr/>
        </p:nvPicPr>
        <p:blipFill>
          <a:blip r:embed="rId3"/>
          <a:stretch>
            <a:fillRect/>
          </a:stretch>
        </p:blipFill>
        <p:spPr>
          <a:xfrm>
            <a:off x="5397500" y="1417638"/>
            <a:ext cx="3270911" cy="2251604"/>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42050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Summary</a:t>
            </a:r>
            <a:endParaRPr lang="en-US" b="1" dirty="0"/>
          </a:p>
        </p:txBody>
      </p:sp>
      <p:sp>
        <p:nvSpPr>
          <p:cNvPr id="6" name="Content Placeholder 5"/>
          <p:cNvSpPr>
            <a:spLocks noGrp="1"/>
          </p:cNvSpPr>
          <p:nvPr>
            <p:ph idx="1"/>
          </p:nvPr>
        </p:nvSpPr>
        <p:spPr>
          <a:xfrm>
            <a:off x="457200" y="1600200"/>
            <a:ext cx="5334000" cy="4919133"/>
          </a:xfrm>
        </p:spPr>
        <p:txBody>
          <a:bodyPr>
            <a:normAutofit fontScale="85000" lnSpcReduction="10000"/>
          </a:bodyPr>
          <a:lstStyle/>
          <a:p>
            <a:r>
              <a:rPr lang="en-US" dirty="0" smtClean="0"/>
              <a:t>This book is an exciting, motivating autobiography about a man who lives to help others. Today, he's one of the world's most renowned neurosurgeons.  </a:t>
            </a:r>
            <a:r>
              <a:rPr lang="en-US" i="1" dirty="0" smtClean="0"/>
              <a:t>Gifted Hands</a:t>
            </a:r>
            <a:r>
              <a:rPr lang="en-US" dirty="0" smtClean="0"/>
              <a:t> is filled with fascinating case histories and delivers a powerful message about never giving up on goals and to "think big."</a:t>
            </a:r>
          </a:p>
          <a:p>
            <a:pPr>
              <a:buNone/>
            </a:pPr>
            <a:r>
              <a:rPr lang="en-US" dirty="0" smtClean="0"/>
              <a:t/>
            </a:r>
            <a:br>
              <a:rPr lang="en-US" dirty="0" smtClean="0"/>
            </a:br>
            <a:endParaRPr lang="en-US" dirty="0"/>
          </a:p>
        </p:txBody>
      </p:sp>
      <p:pic>
        <p:nvPicPr>
          <p:cNvPr id="4" name="Picture 3" descr="9780310214595_p0_v1_s260x420.JPG"/>
          <p:cNvPicPr>
            <a:picLocks noChangeAspect="1"/>
          </p:cNvPicPr>
          <p:nvPr/>
        </p:nvPicPr>
        <p:blipFill>
          <a:blip r:embed="rId2"/>
          <a:stretch>
            <a:fillRect/>
          </a:stretch>
        </p:blipFill>
        <p:spPr>
          <a:xfrm>
            <a:off x="6308725" y="1863725"/>
            <a:ext cx="2378075" cy="384175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42050903"/>
      </p:ext>
    </p:extLst>
  </p:cSld>
  <p:clrMapOvr>
    <a:masterClrMapping/>
  </p:clrMapOvr>
  <p:timing>
    <p:tnLst>
      <p:par>
        <p:cTn id="1" dur="indefinite" restart="never" nodeType="tmRoot"/>
      </p:par>
    </p:tnLst>
  </p:timing>
</p:sld>
</file>

<file path=ppt/theme/theme1.xml><?xml version="1.0" encoding="utf-8"?>
<a:theme xmlns:a="http://schemas.openxmlformats.org/drawingml/2006/main" name="Novel Background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Exhibit.thmx</Template>
  <TotalTime>1357</TotalTime>
  <Words>661</Words>
  <Application>Microsoft Macintosh PowerPoint</Application>
  <PresentationFormat>On-screen Show (4:3)</PresentationFormat>
  <Paragraphs>89</Paragraphs>
  <Slides>15</Slides>
  <Notes>6</Notes>
  <HiddenSlides>0</HiddenSlides>
  <MMClips>0</MMClips>
  <ScaleCrop>false</ScaleCrop>
  <HeadingPairs>
    <vt:vector size="4" baseType="variant">
      <vt:variant>
        <vt:lpstr>Design Template</vt:lpstr>
      </vt:variant>
      <vt:variant>
        <vt:i4>1</vt:i4>
      </vt:variant>
      <vt:variant>
        <vt:lpstr>Slide Titles</vt:lpstr>
      </vt:variant>
      <vt:variant>
        <vt:i4>15</vt:i4>
      </vt:variant>
    </vt:vector>
  </HeadingPairs>
  <TitlesOfParts>
    <vt:vector size="16" baseType="lpstr">
      <vt:lpstr>Novel Background Template</vt:lpstr>
      <vt:lpstr>Gifted Hands</vt:lpstr>
      <vt:lpstr>Key Facts</vt:lpstr>
      <vt:lpstr>Key Facts</vt:lpstr>
      <vt:lpstr>Setting = Time and Place</vt:lpstr>
      <vt:lpstr>Themes</vt:lpstr>
      <vt:lpstr>Summary</vt:lpstr>
      <vt:lpstr>Summary</vt:lpstr>
      <vt:lpstr>Summary</vt:lpstr>
      <vt:lpstr>Summary</vt:lpstr>
      <vt:lpstr>Ben Carson </vt:lpstr>
      <vt:lpstr>Other Main Characters  </vt:lpstr>
      <vt:lpstr>Chapters 1-3 </vt:lpstr>
      <vt:lpstr>Chapters 1-3 </vt:lpstr>
      <vt:lpstr>Chapters 1-3 </vt:lpstr>
      <vt:lpstr>Vocabulary</vt:lpstr>
    </vt:vector>
  </TitlesOfParts>
  <Company>HCPSS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Gifted Hands</dc:title>
  <dc:creator>Howard County Administrator</dc:creator>
  <cp:lastModifiedBy>Howard County Administrator</cp:lastModifiedBy>
  <cp:revision>32</cp:revision>
  <dcterms:created xsi:type="dcterms:W3CDTF">2014-12-05T02:54:46Z</dcterms:created>
  <dcterms:modified xsi:type="dcterms:W3CDTF">2014-12-05T02:55:47Z</dcterms:modified>
</cp:coreProperties>
</file>